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0" r:id="rId2"/>
    <p:sldId id="271" r:id="rId3"/>
    <p:sldId id="269" r:id="rId4"/>
    <p:sldId id="257" r:id="rId5"/>
    <p:sldId id="258" r:id="rId6"/>
    <p:sldId id="259" r:id="rId7"/>
    <p:sldId id="256" r:id="rId8"/>
    <p:sldId id="260" r:id="rId9"/>
    <p:sldId id="261" r:id="rId10"/>
    <p:sldId id="262" r:id="rId11"/>
    <p:sldId id="263" r:id="rId12"/>
    <p:sldId id="264" r:id="rId13"/>
    <p:sldId id="265" r:id="rId14"/>
    <p:sldId id="267" r:id="rId15"/>
    <p:sldId id="268" r:id="rId16"/>
    <p:sldId id="26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41" d="100"/>
          <a:sy n="41" d="100"/>
        </p:scale>
        <p:origin x="-468"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B99E2D-8DA4-4237-A0C6-05C1EC94C625}" type="datetimeFigureOut">
              <a:rPr lang="en-US" smtClean="0"/>
              <a:t>02/09/2020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FDF5C4-F364-418C-9F39-3EC46F049171}" type="slidenum">
              <a:rPr lang="en-US" smtClean="0"/>
              <a:t>‹#›</a:t>
            </a:fld>
            <a:endParaRPr lang="en-US"/>
          </a:p>
        </p:txBody>
      </p:sp>
    </p:spTree>
    <p:extLst>
      <p:ext uri="{BB962C8B-B14F-4D97-AF65-F5344CB8AC3E}">
        <p14:creationId xmlns:p14="http://schemas.microsoft.com/office/powerpoint/2010/main" val="1198423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FDF5C4-F364-418C-9F39-3EC46F049171}" type="slidenum">
              <a:rPr lang="en-US" smtClean="0"/>
              <a:t>3</a:t>
            </a:fld>
            <a:endParaRPr lang="en-US"/>
          </a:p>
        </p:txBody>
      </p:sp>
    </p:spTree>
    <p:extLst>
      <p:ext uri="{BB962C8B-B14F-4D97-AF65-F5344CB8AC3E}">
        <p14:creationId xmlns:p14="http://schemas.microsoft.com/office/powerpoint/2010/main" val="2176564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02/09/2020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02/09/2020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02/09/2020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02/09/2020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02/09/2020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02/09/2020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02/09/2020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02/09/2020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02/09/2020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02/09/2020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02/09/2020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02/09/2020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creative-biolabs.com/blog/wp-content/uploads/2017/08/membrane-protein-function.jpg" TargetMode="External"/><Relationship Id="rId2" Type="http://schemas.openxmlformats.org/officeDocument/2006/relationships/hyperlink" Target="http://www.creative-biolabs.com/antibody-antigen-faq.htm"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057400"/>
            <a:ext cx="8534400" cy="1015663"/>
          </a:xfrm>
          <a:prstGeom prst="rect">
            <a:avLst/>
          </a:prstGeom>
        </p:spPr>
        <p:txBody>
          <a:bodyPr wrap="square">
            <a:spAutoFit/>
          </a:bodyPr>
          <a:lstStyle/>
          <a:p>
            <a:pPr>
              <a:lnSpc>
                <a:spcPct val="150000"/>
              </a:lnSpc>
            </a:pPr>
            <a:r>
              <a:rPr lang="en-US" sz="2000" b="1" dirty="0">
                <a:latin typeface="Times New Roman" pitchFamily="18" charset="0"/>
                <a:cs typeface="Times New Roman" pitchFamily="18" charset="0"/>
              </a:rPr>
              <a:t>Lipid bilayer, </a:t>
            </a:r>
            <a:r>
              <a:rPr lang="en-US" sz="2000" b="1" dirty="0" smtClean="0">
                <a:latin typeface="Times New Roman" pitchFamily="18" charset="0"/>
                <a:cs typeface="Times New Roman" pitchFamily="18" charset="0"/>
              </a:rPr>
              <a:t>Membrane proteins, </a:t>
            </a:r>
            <a:r>
              <a:rPr lang="en-US" sz="2000" b="1" dirty="0" err="1" smtClean="0">
                <a:latin typeface="Times New Roman" pitchFamily="18" charset="0"/>
                <a:cs typeface="Times New Roman" pitchFamily="18" charset="0"/>
              </a:rPr>
              <a:t>Multipass</a:t>
            </a:r>
            <a:r>
              <a:rPr lang="en-US" sz="2000" b="1" dirty="0" smtClean="0">
                <a:latin typeface="Times New Roman" pitchFamily="18" charset="0"/>
                <a:cs typeface="Times New Roman" pitchFamily="18" charset="0"/>
              </a:rPr>
              <a:t> membrane Proteins,  </a:t>
            </a:r>
            <a:r>
              <a:rPr lang="en-US" sz="2000" b="1" dirty="0" err="1" smtClean="0">
                <a:latin typeface="Times New Roman" pitchFamily="18" charset="0"/>
                <a:cs typeface="Times New Roman" pitchFamily="18" charset="0"/>
              </a:rPr>
              <a:t>Bacteriorhodopsin</a:t>
            </a: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4055892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NSERTION OF PROTEINS INTO ER MEMBRANE IN PROTEIN TARGET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762000"/>
            <a:ext cx="8534400" cy="4202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903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019" y="228600"/>
            <a:ext cx="8686800" cy="5423088"/>
          </a:xfrm>
          <a:prstGeom prst="rect">
            <a:avLst/>
          </a:prstGeom>
        </p:spPr>
        <p:txBody>
          <a:bodyPr wrap="square">
            <a:spAutoFit/>
          </a:bodyPr>
          <a:lstStyle/>
          <a:p>
            <a:r>
              <a:rPr lang="en-US" sz="2000" b="1" dirty="0" err="1">
                <a:latin typeface="Times New Roman" pitchFamily="18" charset="0"/>
                <a:cs typeface="Times New Roman" pitchFamily="18" charset="0"/>
              </a:rPr>
              <a:t>Bacteriorhodopsin</a:t>
            </a:r>
            <a:endParaRPr lang="en-US" sz="2000" b="1" dirty="0" smtClean="0">
              <a:latin typeface="Times New Roman" pitchFamily="18" charset="0"/>
              <a:cs typeface="Times New Roman" pitchFamily="18" charset="0"/>
            </a:endParaRPr>
          </a:p>
          <a:p>
            <a:pPr marL="342900" indent="-342900">
              <a:lnSpc>
                <a:spcPct val="150000"/>
              </a:lnSpc>
              <a:buFont typeface="Arial" pitchFamily="34" charset="0"/>
              <a:buChar char="•"/>
            </a:pPr>
            <a:r>
              <a:rPr lang="en-US" sz="2000" dirty="0" err="1" smtClean="0">
                <a:latin typeface="Times New Roman" pitchFamily="18" charset="0"/>
                <a:cs typeface="Times New Roman" pitchFamily="18" charset="0"/>
              </a:rPr>
              <a:t>Bacteriorhodopsin</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is a proton pump found in </a:t>
            </a:r>
            <a:r>
              <a:rPr lang="en-US" sz="2000" dirty="0" err="1">
                <a:latin typeface="Times New Roman" pitchFamily="18" charset="0"/>
                <a:cs typeface="Times New Roman" pitchFamily="18" charset="0"/>
              </a:rPr>
              <a:t>Archaea</a:t>
            </a:r>
            <a:r>
              <a:rPr lang="en-US" sz="2000" dirty="0">
                <a:latin typeface="Times New Roman" pitchFamily="18" charset="0"/>
                <a:cs typeface="Times New Roman" pitchFamily="18" charset="0"/>
              </a:rPr>
              <a:t>, it takes light energy and coverts it into chemical energy, ATP, that can be used by the cell for cellular functions.</a:t>
            </a:r>
          </a:p>
          <a:p>
            <a:pPr marL="342900" indent="-342900">
              <a:lnSpc>
                <a:spcPct val="150000"/>
              </a:lnSpc>
              <a:buFont typeface="Arial" pitchFamily="34" charset="0"/>
              <a:buChar char="•"/>
            </a:pPr>
            <a:r>
              <a:rPr lang="en-US" sz="2000" dirty="0" err="1">
                <a:latin typeface="Times New Roman" pitchFamily="18" charset="0"/>
                <a:cs typeface="Times New Roman" pitchFamily="18" charset="0"/>
              </a:rPr>
              <a:t>Bacteriorhodopsin</a:t>
            </a:r>
            <a:r>
              <a:rPr lang="en-US" sz="2000" dirty="0">
                <a:latin typeface="Times New Roman" pitchFamily="18" charset="0"/>
                <a:cs typeface="Times New Roman" pitchFamily="18" charset="0"/>
              </a:rPr>
              <a:t> forms chains, which contain retinal molecule (One of several yellow or red carotenoid pigments formed from rhodopsin by the action of light; </a:t>
            </a:r>
            <a:r>
              <a:rPr lang="en-US" sz="2000" dirty="0" err="1">
                <a:latin typeface="Times New Roman" pitchFamily="18" charset="0"/>
                <a:cs typeface="Times New Roman" pitchFamily="18" charset="0"/>
              </a:rPr>
              <a:t>retinene</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within</a:t>
            </a:r>
            <a:r>
              <a:rPr lang="en-US" sz="2000" dirty="0">
                <a:latin typeface="Times New Roman" pitchFamily="18" charset="0"/>
                <a:cs typeface="Times New Roman" pitchFamily="18" charset="0"/>
              </a:rPr>
              <a:t>, it is the retinal molecule that absorbs a photon from light, it then changes the confirmation of the nearby </a:t>
            </a:r>
            <a:r>
              <a:rPr lang="en-US" sz="2000" dirty="0" err="1" smtClean="0">
                <a:latin typeface="Times New Roman" pitchFamily="18" charset="0"/>
                <a:cs typeface="Times New Roman" pitchFamily="18" charset="0"/>
              </a:rPr>
              <a:t>bacteriorhodopsin</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protein, allowing it to act as a proton pump.</a:t>
            </a:r>
          </a:p>
          <a:p>
            <a:pPr marL="342900" indent="-342900">
              <a:lnSpc>
                <a:spcPct val="150000"/>
              </a:lnSpc>
              <a:buFont typeface="Arial" pitchFamily="34" charset="0"/>
              <a:buChar char="•"/>
            </a:pPr>
            <a:r>
              <a:rPr lang="en-US" sz="2000" dirty="0">
                <a:latin typeface="Times New Roman" pitchFamily="18" charset="0"/>
                <a:cs typeface="Times New Roman" pitchFamily="18" charset="0"/>
              </a:rPr>
              <a:t>While chlorophyll based ATP generation depends on a protein gradient, like </a:t>
            </a:r>
            <a:r>
              <a:rPr lang="en-US" sz="2000" dirty="0" err="1">
                <a:latin typeface="Times New Roman" pitchFamily="18" charset="0"/>
                <a:cs typeface="Times New Roman" pitchFamily="18" charset="0"/>
              </a:rPr>
              <a:t>bacteriorhodopsin</a:t>
            </a:r>
            <a:r>
              <a:rPr lang="en-US" sz="2000" dirty="0">
                <a:latin typeface="Times New Roman" pitchFamily="18" charset="0"/>
                <a:cs typeface="Times New Roman" pitchFamily="18" charset="0"/>
              </a:rPr>
              <a:t>, but with striking differences, suggesting that </a:t>
            </a:r>
            <a:r>
              <a:rPr lang="en-US" sz="2000" dirty="0" err="1">
                <a:latin typeface="Times New Roman" pitchFamily="18" charset="0"/>
                <a:cs typeface="Times New Roman" pitchFamily="18" charset="0"/>
              </a:rPr>
              <a:t>phototrophy</a:t>
            </a:r>
            <a:r>
              <a:rPr lang="en-US" sz="2000" dirty="0">
                <a:latin typeface="Times New Roman" pitchFamily="18" charset="0"/>
                <a:cs typeface="Times New Roman" pitchFamily="18" charset="0"/>
              </a:rPr>
              <a:t> evolved in bacteria and </a:t>
            </a:r>
            <a:r>
              <a:rPr lang="en-US" sz="2000" dirty="0" err="1">
                <a:latin typeface="Times New Roman" pitchFamily="18" charset="0"/>
                <a:cs typeface="Times New Roman" pitchFamily="18" charset="0"/>
              </a:rPr>
              <a:t>archaea</a:t>
            </a:r>
            <a:r>
              <a:rPr lang="en-US" sz="2000" dirty="0">
                <a:latin typeface="Times New Roman" pitchFamily="18" charset="0"/>
                <a:cs typeface="Times New Roman" pitchFamily="18" charset="0"/>
              </a:rPr>
              <a:t> independently of each other.</a:t>
            </a:r>
          </a:p>
        </p:txBody>
      </p:sp>
    </p:spTree>
    <p:extLst>
      <p:ext uri="{BB962C8B-B14F-4D97-AF65-F5344CB8AC3E}">
        <p14:creationId xmlns:p14="http://schemas.microsoft.com/office/powerpoint/2010/main" val="1781719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768" y="221226"/>
            <a:ext cx="8772832" cy="1477328"/>
          </a:xfrm>
          <a:prstGeom prst="rect">
            <a:avLst/>
          </a:prstGeom>
        </p:spPr>
        <p:txBody>
          <a:bodyPr wrap="square">
            <a:spAutoFit/>
          </a:bodyPr>
          <a:lstStyle/>
          <a:p>
            <a:r>
              <a:rPr lang="en-US" dirty="0" err="1"/>
              <a:t>Bacteriorhodopsin</a:t>
            </a:r>
            <a:r>
              <a:rPr lang="en-US" dirty="0"/>
              <a:t> is a protein used by </a:t>
            </a:r>
            <a:r>
              <a:rPr lang="en-US" dirty="0" err="1"/>
              <a:t>Archaea</a:t>
            </a:r>
            <a:r>
              <a:rPr lang="en-US" dirty="0"/>
              <a:t>, the most notable one being </a:t>
            </a:r>
            <a:r>
              <a:rPr lang="en-US" dirty="0" err="1"/>
              <a:t>Halobacteria</a:t>
            </a:r>
            <a:r>
              <a:rPr lang="en-US" dirty="0"/>
              <a:t>. </a:t>
            </a:r>
            <a:endParaRPr lang="en-US" dirty="0" smtClean="0"/>
          </a:p>
          <a:p>
            <a:r>
              <a:rPr lang="en-US" dirty="0" smtClean="0"/>
              <a:t>It </a:t>
            </a:r>
            <a:r>
              <a:rPr lang="en-US" dirty="0"/>
              <a:t>acts as a proton pump; </a:t>
            </a:r>
            <a:r>
              <a:rPr lang="en-US" dirty="0" err="1" smtClean="0"/>
              <a:t>ie</a:t>
            </a:r>
            <a:r>
              <a:rPr lang="en-US" dirty="0" smtClean="0"/>
              <a:t>, it </a:t>
            </a:r>
            <a:r>
              <a:rPr lang="en-US" dirty="0"/>
              <a:t>captures light energy and uses it to move protons across the membrane out of the cell. </a:t>
            </a:r>
            <a:endParaRPr lang="en-US" dirty="0" smtClean="0"/>
          </a:p>
          <a:p>
            <a:r>
              <a:rPr lang="en-US" dirty="0" smtClean="0"/>
              <a:t>The </a:t>
            </a:r>
            <a:r>
              <a:rPr lang="en-US" dirty="0"/>
              <a:t>resulting proton gradient is subsequently converted into chemical energy. </a:t>
            </a:r>
            <a:endParaRPr lang="en-US" dirty="0" smtClean="0"/>
          </a:p>
          <a:p>
            <a:endParaRPr lang="en-US" dirty="0"/>
          </a:p>
        </p:txBody>
      </p:sp>
    </p:spTree>
    <p:extLst>
      <p:ext uri="{BB962C8B-B14F-4D97-AF65-F5344CB8AC3E}">
        <p14:creationId xmlns:p14="http://schemas.microsoft.com/office/powerpoint/2010/main" val="3891610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026" y="228600"/>
            <a:ext cx="8839200" cy="6555641"/>
          </a:xfrm>
          <a:prstGeom prst="rect">
            <a:avLst/>
          </a:prstGeom>
        </p:spPr>
        <p:txBody>
          <a:bodyPr wrap="square">
            <a:spAutoFit/>
          </a:bodyPr>
          <a:lstStyle/>
          <a:p>
            <a:pPr marL="342900" indent="-342900">
              <a:buFont typeface="Arial" pitchFamily="34" charset="0"/>
              <a:buChar char="•"/>
            </a:pPr>
            <a:r>
              <a:rPr lang="en-US" sz="2000" dirty="0" err="1">
                <a:latin typeface="Times New Roman" pitchFamily="18" charset="0"/>
                <a:cs typeface="Times New Roman" pitchFamily="18" charset="0"/>
              </a:rPr>
              <a:t>Bacteriorhodopsin</a:t>
            </a:r>
            <a:r>
              <a:rPr lang="en-US" sz="2000" dirty="0">
                <a:latin typeface="Times New Roman" pitchFamily="18" charset="0"/>
                <a:cs typeface="Times New Roman" pitchFamily="18" charset="0"/>
              </a:rPr>
              <a:t> is an integral membrane protein usually found in two-dimensional crystalline patches known as “purple membrane”, which can occupy up to nearly 50% of the surface area of the </a:t>
            </a:r>
            <a:r>
              <a:rPr lang="en-US" sz="2000" dirty="0" err="1">
                <a:latin typeface="Times New Roman" pitchFamily="18" charset="0"/>
                <a:cs typeface="Times New Roman" pitchFamily="18" charset="0"/>
              </a:rPr>
              <a:t>archaeal</a:t>
            </a:r>
            <a:r>
              <a:rPr lang="en-US" sz="2000" dirty="0">
                <a:latin typeface="Times New Roman" pitchFamily="18" charset="0"/>
                <a:cs typeface="Times New Roman" pitchFamily="18" charset="0"/>
              </a:rPr>
              <a:t> cell.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The </a:t>
            </a:r>
            <a:r>
              <a:rPr lang="en-US" sz="2000" dirty="0" err="1">
                <a:latin typeface="Times New Roman" pitchFamily="18" charset="0"/>
                <a:cs typeface="Times New Roman" pitchFamily="18" charset="0"/>
              </a:rPr>
              <a:t>bacteriorhodopsin</a:t>
            </a:r>
            <a:r>
              <a:rPr lang="en-US" sz="2000" dirty="0">
                <a:latin typeface="Times New Roman" pitchFamily="18" charset="0"/>
                <a:cs typeface="Times New Roman" pitchFamily="18" charset="0"/>
              </a:rPr>
              <a:t> forms repeating elements that are arranged in chains.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Each </a:t>
            </a:r>
            <a:r>
              <a:rPr lang="en-US" sz="2000" dirty="0">
                <a:latin typeface="Times New Roman" pitchFamily="18" charset="0"/>
                <a:cs typeface="Times New Roman" pitchFamily="18" charset="0"/>
              </a:rPr>
              <a:t>chain has seven </a:t>
            </a:r>
            <a:r>
              <a:rPr lang="en-US" sz="2000" dirty="0" err="1">
                <a:latin typeface="Times New Roman" pitchFamily="18" charset="0"/>
                <a:cs typeface="Times New Roman" pitchFamily="18" charset="0"/>
              </a:rPr>
              <a:t>transmembrane</a:t>
            </a:r>
            <a:r>
              <a:rPr lang="en-US" sz="2000" dirty="0">
                <a:latin typeface="Times New Roman" pitchFamily="18" charset="0"/>
                <a:cs typeface="Times New Roman" pitchFamily="18" charset="0"/>
              </a:rPr>
              <a:t> alpha helices and contains one molecule of retinal buried deep within, the typical structure for </a:t>
            </a:r>
            <a:r>
              <a:rPr lang="en-US" sz="2000" dirty="0" err="1">
                <a:latin typeface="Times New Roman" pitchFamily="18" charset="0"/>
                <a:cs typeface="Times New Roman" pitchFamily="18" charset="0"/>
              </a:rPr>
              <a:t>retinylidene</a:t>
            </a:r>
            <a:r>
              <a:rPr lang="en-US" sz="2000" dirty="0">
                <a:latin typeface="Times New Roman" pitchFamily="18" charset="0"/>
                <a:cs typeface="Times New Roman" pitchFamily="18" charset="0"/>
              </a:rPr>
              <a:t> proteins.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It </a:t>
            </a:r>
            <a:r>
              <a:rPr lang="en-US" sz="2000" dirty="0">
                <a:latin typeface="Times New Roman" pitchFamily="18" charset="0"/>
                <a:cs typeface="Times New Roman" pitchFamily="18" charset="0"/>
              </a:rPr>
              <a:t>is the retinal molecule that changes its conformation when absorbing a photon, resulting in a conformational change of the surrounding protein and the proton pumping action</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a:latin typeface="Times New Roman" pitchFamily="18" charset="0"/>
                <a:cs typeface="Times New Roman" pitchFamily="18" charset="0"/>
              </a:rPr>
              <a:t>When a photon is absorbed, it causes a change in the conformation of the molecule. In </a:t>
            </a:r>
            <a:r>
              <a:rPr lang="en-US" sz="2000" dirty="0" err="1">
                <a:latin typeface="Times New Roman" pitchFamily="18" charset="0"/>
                <a:cs typeface="Times New Roman" pitchFamily="18" charset="0"/>
              </a:rPr>
              <a:t>bacteriorhodopsin</a:t>
            </a:r>
            <a:r>
              <a:rPr lang="en-US" sz="2000" dirty="0">
                <a:latin typeface="Times New Roman" pitchFamily="18" charset="0"/>
                <a:cs typeface="Times New Roman" pitchFamily="18" charset="0"/>
              </a:rPr>
              <a:t>, this is a change from a straight form to a bent </a:t>
            </a:r>
            <a:r>
              <a:rPr lang="en-US" sz="2000" dirty="0" smtClean="0">
                <a:latin typeface="Times New Roman" pitchFamily="18" charset="0"/>
                <a:cs typeface="Times New Roman" pitchFamily="18" charset="0"/>
              </a:rPr>
              <a:t>form. This </a:t>
            </a:r>
            <a:r>
              <a:rPr lang="en-US" sz="2000" dirty="0">
                <a:latin typeface="Times New Roman" pitchFamily="18" charset="0"/>
                <a:cs typeface="Times New Roman" pitchFamily="18" charset="0"/>
              </a:rPr>
              <a:t>change in shape powers the pumping of protons.</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This releases a proton from a “holding site” into the extracellular side (EC) of the </a:t>
            </a:r>
            <a:r>
              <a:rPr lang="en-US" sz="2000" dirty="0" smtClean="0">
                <a:latin typeface="Times New Roman" pitchFamily="18" charset="0"/>
                <a:cs typeface="Times New Roman" pitchFamily="18" charset="0"/>
              </a:rPr>
              <a:t>membrane making </a:t>
            </a:r>
            <a:r>
              <a:rPr lang="en-US" sz="2000" dirty="0">
                <a:latin typeface="Times New Roman" pitchFamily="18" charset="0"/>
                <a:cs typeface="Times New Roman" pitchFamily="18" charset="0"/>
              </a:rPr>
              <a:t>the inside 10,000-fold more alkaline than the </a:t>
            </a:r>
            <a:r>
              <a:rPr lang="en-US" sz="2000" dirty="0" smtClean="0">
                <a:latin typeface="Times New Roman" pitchFamily="18" charset="0"/>
                <a:cs typeface="Times New Roman" pitchFamily="18" charset="0"/>
              </a:rPr>
              <a:t>outside.</a:t>
            </a:r>
          </a:p>
          <a:p>
            <a:pPr marL="342900" indent="-342900">
              <a:buFont typeface="Arial" pitchFamily="34" charset="0"/>
              <a:buChar char="•"/>
            </a:pPr>
            <a:r>
              <a:rPr lang="en-US" sz="2000" dirty="0" smtClean="0">
                <a:latin typeface="Times New Roman" pitchFamily="18" charset="0"/>
                <a:cs typeface="Times New Roman" pitchFamily="18" charset="0"/>
              </a:rPr>
              <a:t>These </a:t>
            </a:r>
            <a:r>
              <a:rPr lang="en-US" sz="2000" dirty="0">
                <a:latin typeface="Times New Roman" pitchFamily="18" charset="0"/>
                <a:cs typeface="Times New Roman" pitchFamily="18" charset="0"/>
              </a:rPr>
              <a:t>protons are then allowed to flow back inwards through another protein, ATP synthase, building much of the ATP that powers the cell.</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err="1" smtClean="0">
                <a:latin typeface="Times New Roman" pitchFamily="18" charset="0"/>
                <a:cs typeface="Times New Roman" pitchFamily="18" charset="0"/>
              </a:rPr>
              <a:t>Reprotonation</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of the retinal molecule </a:t>
            </a:r>
            <a:r>
              <a:rPr lang="en-US" sz="2000" dirty="0" smtClean="0">
                <a:latin typeface="Times New Roman" pitchFamily="18" charset="0"/>
                <a:cs typeface="Times New Roman" pitchFamily="18" charset="0"/>
              </a:rPr>
              <a:t>restores </a:t>
            </a:r>
            <a:r>
              <a:rPr lang="en-US" sz="2000" dirty="0">
                <a:latin typeface="Times New Roman" pitchFamily="18" charset="0"/>
                <a:cs typeface="Times New Roman" pitchFamily="18" charset="0"/>
              </a:rPr>
              <a:t>its original isomerized form.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This </a:t>
            </a:r>
            <a:r>
              <a:rPr lang="en-US" sz="2000" dirty="0">
                <a:latin typeface="Times New Roman" pitchFamily="18" charset="0"/>
                <a:cs typeface="Times New Roman" pitchFamily="18" charset="0"/>
              </a:rPr>
              <a:t>results in a second proton being released to the EC side.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releases the proton from its “holding site,” where a new cycle may begin.</a:t>
            </a:r>
          </a:p>
          <a:p>
            <a:pPr marL="342900" indent="-342900">
              <a:buFont typeface="Arial" pitchFamily="34" charset="0"/>
              <a:buChar char="•"/>
            </a:pPr>
            <a:r>
              <a:rPr lang="en-US" sz="2000" dirty="0">
                <a:latin typeface="Times New Roman" pitchFamily="18" charset="0"/>
                <a:cs typeface="Times New Roman" pitchFamily="18" charset="0"/>
              </a:rPr>
              <a:t>The </a:t>
            </a:r>
            <a:r>
              <a:rPr lang="en-US" sz="2000" dirty="0" err="1">
                <a:latin typeface="Times New Roman" pitchFamily="18" charset="0"/>
                <a:cs typeface="Times New Roman" pitchFamily="18" charset="0"/>
              </a:rPr>
              <a:t>bacteriorhodopsin</a:t>
            </a:r>
            <a:r>
              <a:rPr lang="en-US" sz="2000" dirty="0">
                <a:latin typeface="Times New Roman" pitchFamily="18" charset="0"/>
                <a:cs typeface="Times New Roman" pitchFamily="18" charset="0"/>
              </a:rPr>
              <a:t> molecule is purple and is most efficient at absorbing green light (wavelength 500-650 nm, with the absorption maximum at 568 nm). </a:t>
            </a:r>
          </a:p>
        </p:txBody>
      </p:sp>
    </p:spTree>
    <p:extLst>
      <p:ext uri="{BB962C8B-B14F-4D97-AF65-F5344CB8AC3E}">
        <p14:creationId xmlns:p14="http://schemas.microsoft.com/office/powerpoint/2010/main" val="991779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ER\AppData\Local\Temp\eriorhodopsin-chemiosmosi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5648" y="643789"/>
            <a:ext cx="5779552" cy="5299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043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USER\AppData\Local\Temp\protein-memory-12-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8600"/>
            <a:ext cx="7510552"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265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097" y="228600"/>
            <a:ext cx="8610600" cy="5324535"/>
          </a:xfrm>
          <a:prstGeom prst="rect">
            <a:avLst/>
          </a:prstGeom>
        </p:spPr>
        <p:txBody>
          <a:bodyPr wrap="square">
            <a:spAutoFit/>
          </a:bodyPr>
          <a:lstStyle/>
          <a:p>
            <a:pPr marL="342900" indent="-342900">
              <a:buFont typeface="Arial" pitchFamily="34" charset="0"/>
              <a:buChar char="•"/>
            </a:pPr>
            <a:r>
              <a:rPr lang="en-US" sz="2000" dirty="0" err="1">
                <a:latin typeface="Times New Roman" pitchFamily="18" charset="0"/>
                <a:cs typeface="Times New Roman" pitchFamily="18" charset="0"/>
              </a:rPr>
              <a:t>Bacteriorhodopsin</a:t>
            </a:r>
            <a:r>
              <a:rPr lang="en-US" sz="2000" dirty="0">
                <a:latin typeface="Times New Roman" pitchFamily="18" charset="0"/>
                <a:cs typeface="Times New Roman" pitchFamily="18" charset="0"/>
              </a:rPr>
              <a:t> belongs to a family of bacterial proteins related to vertebrate </a:t>
            </a:r>
            <a:r>
              <a:rPr lang="en-US" sz="2000" dirty="0" err="1">
                <a:latin typeface="Times New Roman" pitchFamily="18" charset="0"/>
                <a:cs typeface="Times New Roman" pitchFamily="18" charset="0"/>
              </a:rPr>
              <a:t>rhodopsins</a:t>
            </a:r>
            <a:r>
              <a:rPr lang="en-US" sz="2000" dirty="0">
                <a:latin typeface="Times New Roman" pitchFamily="18" charset="0"/>
                <a:cs typeface="Times New Roman" pitchFamily="18" charset="0"/>
              </a:rPr>
              <a:t>, the pigments that sense light in the retina.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Many </a:t>
            </a:r>
            <a:r>
              <a:rPr lang="en-US" sz="2000" dirty="0">
                <a:latin typeface="Times New Roman" pitchFamily="18" charset="0"/>
                <a:cs typeface="Times New Roman" pitchFamily="18" charset="0"/>
              </a:rPr>
              <a:t>molecules have homology to </a:t>
            </a:r>
            <a:r>
              <a:rPr lang="en-US" sz="2000" dirty="0" err="1">
                <a:latin typeface="Times New Roman" pitchFamily="18" charset="0"/>
                <a:cs typeface="Times New Roman" pitchFamily="18" charset="0"/>
              </a:rPr>
              <a:t>bacteriorhodopsin</a:t>
            </a:r>
            <a:r>
              <a:rPr lang="en-US" sz="2000" dirty="0">
                <a:latin typeface="Times New Roman" pitchFamily="18" charset="0"/>
                <a:cs typeface="Times New Roman" pitchFamily="18" charset="0"/>
              </a:rPr>
              <a:t>, including the light-driven chloride pump </a:t>
            </a:r>
            <a:r>
              <a:rPr lang="en-US" sz="2000" dirty="0" err="1">
                <a:latin typeface="Times New Roman" pitchFamily="18" charset="0"/>
                <a:cs typeface="Times New Roman" pitchFamily="18" charset="0"/>
              </a:rPr>
              <a:t>halorhodopsin</a:t>
            </a:r>
            <a:r>
              <a:rPr lang="en-US" sz="2000" dirty="0">
                <a:latin typeface="Times New Roman" pitchFamily="18" charset="0"/>
                <a:cs typeface="Times New Roman" pitchFamily="18" charset="0"/>
              </a:rPr>
              <a:t>, and some directly light-activated channels like </a:t>
            </a:r>
            <a:r>
              <a:rPr lang="en-US" sz="2000" dirty="0" smtClean="0">
                <a:latin typeface="Times New Roman" pitchFamily="18" charset="0"/>
                <a:cs typeface="Times New Roman" pitchFamily="18" charset="0"/>
              </a:rPr>
              <a:t>channel rhodopsin</a:t>
            </a:r>
            <a:r>
              <a:rPr lang="en-US" sz="2000" dirty="0">
                <a:latin typeface="Times New Roman" pitchFamily="18" charset="0"/>
                <a:cs typeface="Times New Roman" pitchFamily="18" charset="0"/>
              </a:rPr>
              <a:t>. All other phototrophic systems in bacteria, algae, and plants use chlorophylls or </a:t>
            </a:r>
            <a:r>
              <a:rPr lang="en-US" sz="2000" dirty="0" err="1">
                <a:latin typeface="Times New Roman" pitchFamily="18" charset="0"/>
                <a:cs typeface="Times New Roman" pitchFamily="18" charset="0"/>
              </a:rPr>
              <a:t>bacteriochlorophylls</a:t>
            </a:r>
            <a:r>
              <a:rPr lang="en-US" sz="2000" dirty="0">
                <a:latin typeface="Times New Roman" pitchFamily="18" charset="0"/>
                <a:cs typeface="Times New Roman" pitchFamily="18" charset="0"/>
              </a:rPr>
              <a:t> rather than </a:t>
            </a:r>
            <a:r>
              <a:rPr lang="en-US" sz="2000" dirty="0" err="1">
                <a:latin typeface="Times New Roman" pitchFamily="18" charset="0"/>
                <a:cs typeface="Times New Roman" pitchFamily="18" charset="0"/>
              </a:rPr>
              <a:t>bacteriorhodopsin</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These </a:t>
            </a:r>
            <a:r>
              <a:rPr lang="en-US" sz="2000" dirty="0">
                <a:latin typeface="Times New Roman" pitchFamily="18" charset="0"/>
                <a:cs typeface="Times New Roman" pitchFamily="18" charset="0"/>
              </a:rPr>
              <a:t>also produce a proton gradient, but in a quite different and more indirect way involving an electron transfer chain consisting of several other proteins.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Furthermore</a:t>
            </a:r>
            <a:r>
              <a:rPr lang="en-US" sz="2000" dirty="0">
                <a:latin typeface="Times New Roman" pitchFamily="18" charset="0"/>
                <a:cs typeface="Times New Roman" pitchFamily="18" charset="0"/>
              </a:rPr>
              <a:t>, chlorophylls are aided in capturing light energy by other pigments known as “antennas”; these are not present in </a:t>
            </a:r>
            <a:r>
              <a:rPr lang="en-US" sz="2000" dirty="0" err="1">
                <a:latin typeface="Times New Roman" pitchFamily="18" charset="0"/>
                <a:cs typeface="Times New Roman" pitchFamily="18" charset="0"/>
              </a:rPr>
              <a:t>bacteriorhodopsin</a:t>
            </a:r>
            <a:r>
              <a:rPr lang="en-US" sz="2000" dirty="0">
                <a:latin typeface="Times New Roman" pitchFamily="18" charset="0"/>
                <a:cs typeface="Times New Roman" pitchFamily="18" charset="0"/>
              </a:rPr>
              <a:t>-based systems.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Last</a:t>
            </a:r>
            <a:r>
              <a:rPr lang="en-US" sz="2000" dirty="0">
                <a:latin typeface="Times New Roman" pitchFamily="18" charset="0"/>
                <a:cs typeface="Times New Roman" pitchFamily="18" charset="0"/>
              </a:rPr>
              <a:t>, chlorophyll-based </a:t>
            </a:r>
            <a:r>
              <a:rPr lang="en-US" sz="2000" dirty="0" err="1">
                <a:latin typeface="Times New Roman" pitchFamily="18" charset="0"/>
                <a:cs typeface="Times New Roman" pitchFamily="18" charset="0"/>
              </a:rPr>
              <a:t>phototrophy</a:t>
            </a:r>
            <a:r>
              <a:rPr lang="en-US" sz="2000" dirty="0">
                <a:latin typeface="Times New Roman" pitchFamily="18" charset="0"/>
                <a:cs typeface="Times New Roman" pitchFamily="18" charset="0"/>
              </a:rPr>
              <a:t> is coupled to carbon fixation (the incorporation of carbon dioxide into larger organic molecules) and for that reason is photosynthesis, which is not true for </a:t>
            </a:r>
            <a:r>
              <a:rPr lang="en-US" sz="2000" dirty="0" err="1">
                <a:latin typeface="Times New Roman" pitchFamily="18" charset="0"/>
                <a:cs typeface="Times New Roman" pitchFamily="18" charset="0"/>
              </a:rPr>
              <a:t>bacteriorhodopsin</a:t>
            </a:r>
            <a:r>
              <a:rPr lang="en-US" sz="2000" dirty="0">
                <a:latin typeface="Times New Roman" pitchFamily="18" charset="0"/>
                <a:cs typeface="Times New Roman" pitchFamily="18" charset="0"/>
              </a:rPr>
              <a:t>-based system.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Thus</a:t>
            </a:r>
            <a:r>
              <a:rPr lang="en-US" sz="2000" dirty="0">
                <a:latin typeface="Times New Roman" pitchFamily="18" charset="0"/>
                <a:cs typeface="Times New Roman" pitchFamily="18" charset="0"/>
              </a:rPr>
              <a:t>, it is likely that </a:t>
            </a:r>
            <a:r>
              <a:rPr lang="en-US" sz="2000" dirty="0" err="1">
                <a:latin typeface="Times New Roman" pitchFamily="18" charset="0"/>
                <a:cs typeface="Times New Roman" pitchFamily="18" charset="0"/>
              </a:rPr>
              <a:t>phototrophy</a:t>
            </a:r>
            <a:r>
              <a:rPr lang="en-US" sz="2000" dirty="0">
                <a:latin typeface="Times New Roman" pitchFamily="18" charset="0"/>
                <a:cs typeface="Times New Roman" pitchFamily="18" charset="0"/>
              </a:rPr>
              <a:t> independently evolved at least twice, once in bacteria and once in </a:t>
            </a:r>
            <a:r>
              <a:rPr lang="en-US" sz="2000" dirty="0" err="1">
                <a:latin typeface="Times New Roman" pitchFamily="18" charset="0"/>
                <a:cs typeface="Times New Roman" pitchFamily="18" charset="0"/>
              </a:rPr>
              <a:t>archaea</a:t>
            </a:r>
            <a:r>
              <a:rPr lang="en-US" sz="2000" dirty="0">
                <a:latin typeface="Times New Roman" pitchFamily="18" charset="0"/>
                <a:cs typeface="Times New Roman" pitchFamily="18" charset="0"/>
              </a:rPr>
              <a:t>.</a:t>
            </a:r>
          </a:p>
        </p:txBody>
      </p:sp>
    </p:spTree>
    <p:extLst>
      <p:ext uri="{BB962C8B-B14F-4D97-AF65-F5344CB8AC3E}">
        <p14:creationId xmlns:p14="http://schemas.microsoft.com/office/powerpoint/2010/main" val="3715481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Membrane Carbohydrate | Cell Biology | Microbe No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90600"/>
            <a:ext cx="7620000" cy="4000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945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biologydiscussion.com/wp-content/uploads/2016/07/clip_image002-4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0"/>
            <a:ext cx="8765977"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532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tructural classification of membrane prote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599" y="2209800"/>
            <a:ext cx="6997881"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602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534400" cy="6093976"/>
          </a:xfrm>
          <a:prstGeom prst="rect">
            <a:avLst/>
          </a:prstGeom>
        </p:spPr>
        <p:txBody>
          <a:bodyPr wrap="square">
            <a:spAutoFit/>
          </a:bodyPr>
          <a:lstStyle/>
          <a:p>
            <a:pPr>
              <a:lnSpc>
                <a:spcPct val="150000"/>
              </a:lnSpc>
            </a:pPr>
            <a:r>
              <a:rPr lang="en-US" sz="2000" dirty="0">
                <a:latin typeface="Times New Roman" pitchFamily="18" charset="0"/>
                <a:cs typeface="Times New Roman" pitchFamily="18" charset="0"/>
              </a:rPr>
              <a:t>According to their </a:t>
            </a:r>
            <a:r>
              <a:rPr lang="en-US" sz="2000" dirty="0" smtClean="0">
                <a:latin typeface="Times New Roman" pitchFamily="18" charset="0"/>
                <a:cs typeface="Times New Roman" pitchFamily="18" charset="0"/>
              </a:rPr>
              <a:t>relationship </a:t>
            </a:r>
            <a:r>
              <a:rPr lang="en-US" sz="2000" dirty="0">
                <a:latin typeface="Times New Roman" pitchFamily="18" charset="0"/>
                <a:cs typeface="Times New Roman" pitchFamily="18" charset="0"/>
              </a:rPr>
              <a:t>with the bilayer, integral membrane protein can be classified two primary types: </a:t>
            </a:r>
            <a:endParaRPr lang="en-US" sz="2000" dirty="0" smtClean="0">
              <a:latin typeface="Times New Roman" pitchFamily="18" charset="0"/>
              <a:cs typeface="Times New Roman" pitchFamily="18" charset="0"/>
            </a:endParaRPr>
          </a:p>
          <a:p>
            <a:pPr>
              <a:lnSpc>
                <a:spcPct val="150000"/>
              </a:lnSpc>
            </a:pPr>
            <a:r>
              <a:rPr lang="en-US" sz="2000" dirty="0">
                <a:latin typeface="Times New Roman" pitchFamily="18" charset="0"/>
                <a:cs typeface="Times New Roman" pitchFamily="18" charset="0"/>
              </a:rPr>
              <a:t>I</a:t>
            </a:r>
            <a:r>
              <a:rPr lang="en-US" sz="2000" dirty="0" smtClean="0">
                <a:latin typeface="Times New Roman" pitchFamily="18" charset="0"/>
                <a:cs typeface="Times New Roman" pitchFamily="18" charset="0"/>
              </a:rPr>
              <a:t>ntegral </a:t>
            </a:r>
            <a:r>
              <a:rPr lang="en-US" sz="2000" dirty="0" err="1">
                <a:latin typeface="Times New Roman" pitchFamily="18" charset="0"/>
                <a:cs typeface="Times New Roman" pitchFamily="18" charset="0"/>
              </a:rPr>
              <a:t>polytopic</a:t>
            </a:r>
            <a:r>
              <a:rPr lang="en-US" sz="2000" dirty="0">
                <a:latin typeface="Times New Roman" pitchFamily="18" charset="0"/>
                <a:cs typeface="Times New Roman" pitchFamily="18" charset="0"/>
              </a:rPr>
              <a:t> proteins and Integral </a:t>
            </a:r>
            <a:r>
              <a:rPr lang="en-US" sz="2000" dirty="0" err="1">
                <a:latin typeface="Times New Roman" pitchFamily="18" charset="0"/>
                <a:cs typeface="Times New Roman" pitchFamily="18" charset="0"/>
              </a:rPr>
              <a:t>monotopic</a:t>
            </a:r>
            <a:r>
              <a:rPr lang="en-US" sz="2000" dirty="0">
                <a:latin typeface="Times New Roman" pitchFamily="18" charset="0"/>
                <a:cs typeface="Times New Roman" pitchFamily="18" charset="0"/>
              </a:rPr>
              <a:t> proteins. </a:t>
            </a:r>
            <a:endParaRPr lang="en-US" sz="2000" dirty="0" smtClean="0">
              <a:latin typeface="Times New Roman" pitchFamily="18" charset="0"/>
              <a:cs typeface="Times New Roman" pitchFamily="18" charset="0"/>
            </a:endParaRPr>
          </a:p>
          <a:p>
            <a:pPr>
              <a:lnSpc>
                <a:spcPct val="150000"/>
              </a:lnSpc>
            </a:pPr>
            <a:r>
              <a:rPr lang="en-US" sz="2000" b="1" dirty="0" smtClean="0">
                <a:latin typeface="Times New Roman" pitchFamily="18" charset="0"/>
                <a:cs typeface="Times New Roman" pitchFamily="18" charset="0"/>
              </a:rPr>
              <a:t>Integral </a:t>
            </a:r>
            <a:r>
              <a:rPr lang="en-US" sz="2000" b="1" dirty="0" err="1">
                <a:latin typeface="Times New Roman" pitchFamily="18" charset="0"/>
                <a:cs typeface="Times New Roman" pitchFamily="18" charset="0"/>
              </a:rPr>
              <a:t>polytopic</a:t>
            </a:r>
            <a:r>
              <a:rPr lang="en-US" sz="2000" b="1" dirty="0">
                <a:latin typeface="Times New Roman" pitchFamily="18" charset="0"/>
                <a:cs typeface="Times New Roman" pitchFamily="18" charset="0"/>
              </a:rPr>
              <a:t> proteins</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marL="342900" indent="-342900">
              <a:lnSpc>
                <a:spcPct val="150000"/>
              </a:lnSpc>
              <a:buFont typeface="Arial" pitchFamily="34" charset="0"/>
              <a:buChar char="•"/>
            </a:pPr>
            <a:r>
              <a:rPr lang="en-US" sz="2000" dirty="0" smtClean="0">
                <a:latin typeface="Times New Roman" pitchFamily="18" charset="0"/>
                <a:cs typeface="Times New Roman" pitchFamily="18" charset="0"/>
              </a:rPr>
              <a:t>They are </a:t>
            </a:r>
            <a:r>
              <a:rPr lang="en-US" sz="2000" dirty="0">
                <a:latin typeface="Times New Roman" pitchFamily="18" charset="0"/>
                <a:cs typeface="Times New Roman" pitchFamily="18" charset="0"/>
              </a:rPr>
              <a:t>also known as “</a:t>
            </a:r>
            <a:r>
              <a:rPr lang="en-US" sz="2000" dirty="0" err="1">
                <a:latin typeface="Times New Roman" pitchFamily="18" charset="0"/>
                <a:cs typeface="Times New Roman" pitchFamily="18" charset="0"/>
              </a:rPr>
              <a:t>transmembrane</a:t>
            </a:r>
            <a:r>
              <a:rPr lang="en-US" sz="2000" dirty="0">
                <a:latin typeface="Times New Roman" pitchFamily="18" charset="0"/>
                <a:cs typeface="Times New Roman" pitchFamily="18" charset="0"/>
              </a:rPr>
              <a:t> proteins” which can span across the membrane at least once </a:t>
            </a:r>
            <a:r>
              <a:rPr lang="en-US" sz="2000" dirty="0" smtClean="0">
                <a:latin typeface="Times New Roman" pitchFamily="18" charset="0"/>
                <a:cs typeface="Times New Roman" pitchFamily="18" charset="0"/>
              </a:rPr>
              <a:t>. </a:t>
            </a:r>
          </a:p>
          <a:p>
            <a:pPr marL="342900" indent="-342900">
              <a:lnSpc>
                <a:spcPct val="150000"/>
              </a:lnSpc>
              <a:buFont typeface="Arial" pitchFamily="34" charset="0"/>
              <a:buChar char="•"/>
            </a:pPr>
            <a:r>
              <a:rPr lang="en-US" sz="2000" dirty="0" smtClean="0">
                <a:latin typeface="Times New Roman" pitchFamily="18" charset="0"/>
                <a:cs typeface="Times New Roman" pitchFamily="18" charset="0"/>
              </a:rPr>
              <a:t>These </a:t>
            </a:r>
            <a:r>
              <a:rPr lang="en-US" sz="2000" dirty="0">
                <a:latin typeface="Times New Roman" pitchFamily="18" charset="0"/>
                <a:cs typeface="Times New Roman" pitchFamily="18" charset="0"/>
              </a:rPr>
              <a:t>integral membrane proteins may have different </a:t>
            </a:r>
            <a:r>
              <a:rPr lang="en-US" sz="2000" dirty="0" err="1">
                <a:latin typeface="Times New Roman" pitchFamily="18" charset="0"/>
                <a:cs typeface="Times New Roman" pitchFamily="18" charset="0"/>
              </a:rPr>
              <a:t>transmembrane</a:t>
            </a:r>
            <a:r>
              <a:rPr lang="en-US" sz="2000" dirty="0">
                <a:latin typeface="Times New Roman" pitchFamily="18" charset="0"/>
                <a:cs typeface="Times New Roman" pitchFamily="18" charset="0"/>
              </a:rPr>
              <a:t> topology which refers to orientations (locations of N- and C-termini) of membrane-spanning segments with respect to the inner or outer sides of the biological membrane occupied by the protein. </a:t>
            </a:r>
            <a:endParaRPr lang="en-US" sz="2000" dirty="0" smtClean="0">
              <a:latin typeface="Times New Roman" pitchFamily="18" charset="0"/>
              <a:cs typeface="Times New Roman" pitchFamily="18" charset="0"/>
            </a:endParaRPr>
          </a:p>
          <a:p>
            <a:pPr marL="342900" indent="-342900">
              <a:lnSpc>
                <a:spcPct val="150000"/>
              </a:lnSpc>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first three types in the Fig. 2 are common forms in integral membrane proteins, such as, </a:t>
            </a:r>
            <a:r>
              <a:rPr lang="en-US" sz="2000" dirty="0" err="1">
                <a:latin typeface="Times New Roman" pitchFamily="18" charset="0"/>
                <a:cs typeface="Times New Roman" pitchFamily="18" charset="0"/>
              </a:rPr>
              <a:t>transmembrane</a:t>
            </a:r>
            <a:r>
              <a:rPr lang="en-US" sz="2000" dirty="0">
                <a:latin typeface="Times New Roman" pitchFamily="18" charset="0"/>
                <a:cs typeface="Times New Roman" pitchFamily="18" charset="0"/>
              </a:rPr>
              <a:t> α-helix protein, </a:t>
            </a:r>
            <a:r>
              <a:rPr lang="en-US" sz="2000" dirty="0" err="1">
                <a:latin typeface="Times New Roman" pitchFamily="18" charset="0"/>
                <a:cs typeface="Times New Roman" pitchFamily="18" charset="0"/>
              </a:rPr>
              <a:t>transmembrane</a:t>
            </a:r>
            <a:r>
              <a:rPr lang="en-US" sz="2000" dirty="0">
                <a:latin typeface="Times New Roman" pitchFamily="18" charset="0"/>
                <a:cs typeface="Times New Roman" pitchFamily="18" charset="0"/>
              </a:rPr>
              <a:t> α-helical protein and </a:t>
            </a:r>
            <a:r>
              <a:rPr lang="en-US" sz="2000" dirty="0" err="1">
                <a:latin typeface="Times New Roman" pitchFamily="18" charset="0"/>
                <a:cs typeface="Times New Roman" pitchFamily="18" charset="0"/>
              </a:rPr>
              <a:t>transmembrane</a:t>
            </a:r>
            <a:r>
              <a:rPr lang="en-US" sz="2000" dirty="0">
                <a:latin typeface="Times New Roman" pitchFamily="18" charset="0"/>
                <a:cs typeface="Times New Roman" pitchFamily="18" charset="0"/>
              </a:rPr>
              <a:t> β-sheet protein</a:t>
            </a:r>
            <a:r>
              <a:rPr lang="en-US" sz="2000"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2520481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763000" cy="5170646"/>
          </a:xfrm>
          <a:prstGeom prst="rect">
            <a:avLst/>
          </a:prstGeom>
        </p:spPr>
        <p:txBody>
          <a:bodyPr wrap="square">
            <a:spAutoFit/>
          </a:bodyPr>
          <a:lstStyle/>
          <a:p>
            <a:pPr>
              <a:lnSpc>
                <a:spcPct val="150000"/>
              </a:lnSpc>
            </a:pPr>
            <a:r>
              <a:rPr lang="en-US" sz="2000" b="1" dirty="0">
                <a:latin typeface="Times New Roman" pitchFamily="18" charset="0"/>
                <a:cs typeface="Times New Roman" pitchFamily="18" charset="0"/>
              </a:rPr>
              <a:t>Integral </a:t>
            </a:r>
            <a:r>
              <a:rPr lang="en-US" sz="2000" b="1" dirty="0" err="1">
                <a:latin typeface="Times New Roman" pitchFamily="18" charset="0"/>
                <a:cs typeface="Times New Roman" pitchFamily="18" charset="0"/>
              </a:rPr>
              <a:t>monotopic</a:t>
            </a:r>
            <a:r>
              <a:rPr lang="en-US" sz="2000" b="1" dirty="0">
                <a:latin typeface="Times New Roman" pitchFamily="18" charset="0"/>
                <a:cs typeface="Times New Roman" pitchFamily="18" charset="0"/>
              </a:rPr>
              <a:t> proteins</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marL="342900" indent="-342900">
              <a:lnSpc>
                <a:spcPct val="150000"/>
              </a:lnSpc>
              <a:buFont typeface="Arial" pitchFamily="34" charset="0"/>
              <a:buChar char="•"/>
            </a:pPr>
            <a:r>
              <a:rPr lang="en-US" sz="2000" dirty="0" smtClean="0">
                <a:latin typeface="Times New Roman" pitchFamily="18" charset="0"/>
                <a:cs typeface="Times New Roman" pitchFamily="18" charset="0"/>
              </a:rPr>
              <a:t>They are </a:t>
            </a:r>
            <a:r>
              <a:rPr lang="en-US" sz="2000" dirty="0">
                <a:latin typeface="Times New Roman" pitchFamily="18" charset="0"/>
                <a:cs typeface="Times New Roman" pitchFamily="18" charset="0"/>
              </a:rPr>
              <a:t>one type of integral membrane proteins that are attached to only one side of the membrane and do not span the whole way across. </a:t>
            </a:r>
            <a:endParaRPr lang="en-US" sz="2000" dirty="0" smtClean="0">
              <a:latin typeface="Times New Roman" pitchFamily="18" charset="0"/>
              <a:cs typeface="Times New Roman" pitchFamily="18" charset="0"/>
            </a:endParaRPr>
          </a:p>
          <a:p>
            <a:pPr marL="342900" indent="-342900">
              <a:lnSpc>
                <a:spcPct val="150000"/>
              </a:lnSpc>
              <a:buFont typeface="Arial" pitchFamily="34" charset="0"/>
              <a:buChar char="•"/>
            </a:pPr>
            <a:r>
              <a:rPr lang="en-US" sz="2000" dirty="0" smtClean="0">
                <a:latin typeface="Times New Roman" pitchFamily="18" charset="0"/>
                <a:cs typeface="Times New Roman" pitchFamily="18" charset="0"/>
              </a:rPr>
              <a:t>There </a:t>
            </a:r>
            <a:r>
              <a:rPr lang="en-US" sz="2000" dirty="0">
                <a:latin typeface="Times New Roman" pitchFamily="18" charset="0"/>
                <a:cs typeface="Times New Roman" pitchFamily="18" charset="0"/>
              </a:rPr>
              <a:t>are 4 types of interaction between Integral </a:t>
            </a:r>
            <a:r>
              <a:rPr lang="en-US" sz="2000" dirty="0" err="1">
                <a:latin typeface="Times New Roman" pitchFamily="18" charset="0"/>
                <a:cs typeface="Times New Roman" pitchFamily="18" charset="0"/>
              </a:rPr>
              <a:t>monotopic</a:t>
            </a:r>
            <a:r>
              <a:rPr lang="en-US" sz="2000" dirty="0">
                <a:latin typeface="Times New Roman" pitchFamily="18" charset="0"/>
                <a:cs typeface="Times New Roman" pitchFamily="18" charset="0"/>
              </a:rPr>
              <a:t> membrane protein and cell membranes: by an amphipathicα-helix </a:t>
            </a:r>
            <a:r>
              <a:rPr lang="en-US" sz="2000" dirty="0" smtClean="0">
                <a:latin typeface="Times New Roman" pitchFamily="18" charset="0"/>
                <a:cs typeface="Times New Roman" pitchFamily="18" charset="0"/>
              </a:rPr>
              <a:t>parallel, </a:t>
            </a:r>
            <a:r>
              <a:rPr lang="en-US" sz="2000" dirty="0">
                <a:latin typeface="Times New Roman" pitchFamily="18" charset="0"/>
                <a:cs typeface="Times New Roman" pitchFamily="18" charset="0"/>
              </a:rPr>
              <a:t>by a hydrophobic loop, by a covalently bound membrane lipid and electrostatic or ionic interaction with membrane lipids (No. 4, 5, 6,7 of Fig. 2). </a:t>
            </a:r>
            <a:endParaRPr lang="en-US" sz="2000" dirty="0" smtClean="0">
              <a:latin typeface="Times New Roman" pitchFamily="18" charset="0"/>
              <a:cs typeface="Times New Roman" pitchFamily="18" charset="0"/>
            </a:endParaRPr>
          </a:p>
          <a:p>
            <a:pPr marL="342900" indent="-342900">
              <a:lnSpc>
                <a:spcPct val="150000"/>
              </a:lnSpc>
              <a:buFont typeface="Arial" pitchFamily="34" charset="0"/>
              <a:buChar char="•"/>
            </a:pPr>
            <a:r>
              <a:rPr lang="en-US" sz="2000" dirty="0" smtClean="0">
                <a:latin typeface="Times New Roman" pitchFamily="18" charset="0"/>
                <a:cs typeface="Times New Roman" pitchFamily="18" charset="0"/>
              </a:rPr>
              <a:t>Integral </a:t>
            </a:r>
            <a:r>
              <a:rPr lang="en-US" sz="2000" dirty="0">
                <a:latin typeface="Times New Roman" pitchFamily="18" charset="0"/>
                <a:cs typeface="Times New Roman" pitchFamily="18" charset="0"/>
              </a:rPr>
              <a:t>membrane proteins can be separated from the biological membranes only using detergents, nonpolar solvents, or sometimes denaturing agents. </a:t>
            </a:r>
            <a:endParaRPr lang="en-US" sz="2000" dirty="0" smtClean="0">
              <a:latin typeface="Times New Roman" pitchFamily="18" charset="0"/>
              <a:cs typeface="Times New Roman" pitchFamily="18" charset="0"/>
            </a:endParaRPr>
          </a:p>
          <a:p>
            <a:pPr marL="342900" indent="-342900">
              <a:lnSpc>
                <a:spcPct val="150000"/>
              </a:lnSpc>
              <a:buFont typeface="Arial" pitchFamily="34" charset="0"/>
              <a:buChar char="•"/>
            </a:pPr>
            <a:r>
              <a:rPr lang="en-US" sz="2000" dirty="0" smtClean="0">
                <a:latin typeface="Times New Roman" pitchFamily="18" charset="0"/>
                <a:cs typeface="Times New Roman" pitchFamily="18" charset="0"/>
              </a:rPr>
              <a:t>Peripheral </a:t>
            </a:r>
            <a:r>
              <a:rPr lang="en-US" sz="2000" dirty="0">
                <a:latin typeface="Times New Roman" pitchFamily="18" charset="0"/>
                <a:cs typeface="Times New Roman" pitchFamily="18" charset="0"/>
              </a:rPr>
              <a:t>proteins dissociate following treatment with a polar reagent, such as a solution with an elevated pH or high salt concentrations.</a:t>
            </a:r>
          </a:p>
        </p:txBody>
      </p:sp>
    </p:spTree>
    <p:extLst>
      <p:ext uri="{BB962C8B-B14F-4D97-AF65-F5344CB8AC3E}">
        <p14:creationId xmlns:p14="http://schemas.microsoft.com/office/powerpoint/2010/main" val="3124226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embrane Protein Overview – Creative Biolabs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124" y="838200"/>
            <a:ext cx="7779892" cy="2743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2510" y="3864077"/>
            <a:ext cx="8305800" cy="2806987"/>
          </a:xfrm>
          <a:prstGeom prst="rect">
            <a:avLst/>
          </a:prstGeom>
          <a:noFill/>
        </p:spPr>
        <p:txBody>
          <a:bodyPr wrap="square" rtlCol="0">
            <a:spAutoFit/>
          </a:bodyPr>
          <a:lstStyle/>
          <a:p>
            <a:pPr>
              <a:lnSpc>
                <a:spcPct val="150000"/>
              </a:lnSpc>
            </a:pPr>
            <a:r>
              <a:rPr lang="en-US" sz="2000" dirty="0">
                <a:latin typeface="Times New Roman" pitchFamily="18" charset="0"/>
                <a:cs typeface="Times New Roman" pitchFamily="18" charset="0"/>
              </a:rPr>
              <a:t>The membrane is represented in yellow. 1. A single </a:t>
            </a:r>
            <a:r>
              <a:rPr lang="en-US" sz="2000" dirty="0" err="1">
                <a:latin typeface="Times New Roman" pitchFamily="18" charset="0"/>
                <a:cs typeface="Times New Roman" pitchFamily="18" charset="0"/>
              </a:rPr>
              <a:t>transmembrane</a:t>
            </a:r>
            <a:r>
              <a:rPr lang="en-US" sz="2000" dirty="0">
                <a:latin typeface="Times New Roman" pitchFamily="18" charset="0"/>
                <a:cs typeface="Times New Roman" pitchFamily="18" charset="0"/>
              </a:rPr>
              <a:t> </a:t>
            </a:r>
            <a:r>
              <a:rPr lang="el-GR" sz="2000" dirty="0">
                <a:latin typeface="Times New Roman" pitchFamily="18" charset="0"/>
                <a:cs typeface="Times New Roman" pitchFamily="18" charset="0"/>
              </a:rPr>
              <a:t>α-</a:t>
            </a:r>
            <a:r>
              <a:rPr lang="en-US" sz="2000" dirty="0">
                <a:latin typeface="Times New Roman" pitchFamily="18" charset="0"/>
                <a:cs typeface="Times New Roman" pitchFamily="18" charset="0"/>
              </a:rPr>
              <a:t>helix (</a:t>
            </a:r>
            <a:r>
              <a:rPr lang="en-US" sz="2000" dirty="0" err="1">
                <a:latin typeface="Times New Roman" pitchFamily="18" charset="0"/>
                <a:cs typeface="Times New Roman" pitchFamily="18" charset="0"/>
              </a:rPr>
              <a:t>bitopic</a:t>
            </a:r>
            <a:r>
              <a:rPr lang="en-US" sz="2000" dirty="0">
                <a:latin typeface="Times New Roman" pitchFamily="18" charset="0"/>
                <a:cs typeface="Times New Roman" pitchFamily="18" charset="0"/>
              </a:rPr>
              <a:t> membrane protein). 2. A </a:t>
            </a:r>
            <a:r>
              <a:rPr lang="en-US" sz="2000" dirty="0" err="1">
                <a:latin typeface="Times New Roman" pitchFamily="18" charset="0"/>
                <a:cs typeface="Times New Roman" pitchFamily="18" charset="0"/>
              </a:rPr>
              <a:t>polytopic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transmembrane</a:t>
            </a:r>
            <a:r>
              <a:rPr lang="en-US" sz="2000" dirty="0">
                <a:latin typeface="Times New Roman" pitchFamily="18" charset="0"/>
                <a:cs typeface="Times New Roman" pitchFamily="18" charset="0"/>
              </a:rPr>
              <a:t> </a:t>
            </a:r>
            <a:r>
              <a:rPr lang="el-GR" sz="2000" dirty="0">
                <a:latin typeface="Times New Roman" pitchFamily="18" charset="0"/>
                <a:cs typeface="Times New Roman" pitchFamily="18" charset="0"/>
              </a:rPr>
              <a:t>α-</a:t>
            </a:r>
            <a:r>
              <a:rPr lang="en-US" sz="2000" dirty="0">
                <a:latin typeface="Times New Roman" pitchFamily="18" charset="0"/>
                <a:cs typeface="Times New Roman" pitchFamily="18" charset="0"/>
              </a:rPr>
              <a:t>helical protein. 3. A </a:t>
            </a:r>
            <a:r>
              <a:rPr lang="en-US" sz="2000" dirty="0" err="1">
                <a:latin typeface="Times New Roman" pitchFamily="18" charset="0"/>
                <a:cs typeface="Times New Roman" pitchFamily="18" charset="0"/>
              </a:rPr>
              <a:t>polytopic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transmembrane</a:t>
            </a:r>
            <a:r>
              <a:rPr lang="en-US" sz="2000" dirty="0">
                <a:latin typeface="Times New Roman" pitchFamily="18" charset="0"/>
                <a:cs typeface="Times New Roman" pitchFamily="18" charset="0"/>
              </a:rPr>
              <a:t> </a:t>
            </a:r>
            <a:r>
              <a:rPr lang="el-GR" sz="2000" dirty="0">
                <a:latin typeface="Times New Roman" pitchFamily="18" charset="0"/>
                <a:cs typeface="Times New Roman" pitchFamily="18" charset="0"/>
              </a:rPr>
              <a:t>β-</a:t>
            </a:r>
            <a:r>
              <a:rPr lang="en-US" sz="2000" dirty="0">
                <a:latin typeface="Times New Roman" pitchFamily="18" charset="0"/>
                <a:cs typeface="Times New Roman" pitchFamily="18" charset="0"/>
              </a:rPr>
              <a:t>sheet protein. 4. Interaction by an amphipathic </a:t>
            </a:r>
            <a:r>
              <a:rPr lang="el-GR" sz="2000" dirty="0">
                <a:latin typeface="Times New Roman" pitchFamily="18" charset="0"/>
                <a:cs typeface="Times New Roman" pitchFamily="18" charset="0"/>
              </a:rPr>
              <a:t>α-</a:t>
            </a:r>
            <a:r>
              <a:rPr lang="en-US" sz="2000" dirty="0">
                <a:latin typeface="Times New Roman" pitchFamily="18" charset="0"/>
                <a:cs typeface="Times New Roman" pitchFamily="18" charset="0"/>
              </a:rPr>
              <a:t>helix parallel to the membrane plane (in-plane membrane helix). 5. Interaction by a hydrophobic loop. 6. Interaction by a covalently bound membrane lipid. 7. Ionic or electrostatic interactions with membrane lipids.</a:t>
            </a:r>
          </a:p>
        </p:txBody>
      </p:sp>
    </p:spTree>
    <p:extLst>
      <p:ext uri="{BB962C8B-B14F-4D97-AF65-F5344CB8AC3E}">
        <p14:creationId xmlns:p14="http://schemas.microsoft.com/office/powerpoint/2010/main" val="850194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382000" cy="5909310"/>
          </a:xfrm>
          <a:prstGeom prst="rect">
            <a:avLst/>
          </a:prstGeom>
        </p:spPr>
        <p:txBody>
          <a:bodyPr wrap="square">
            <a:spAutoFit/>
          </a:bodyPr>
          <a:lstStyle/>
          <a:p>
            <a:r>
              <a:rPr lang="en-US" b="1" dirty="0"/>
              <a:t>Function of Membrane Proteins</a:t>
            </a:r>
            <a:endParaRPr lang="en-US" dirty="0"/>
          </a:p>
          <a:p>
            <a:r>
              <a:rPr lang="en-US" dirty="0"/>
              <a:t>Membrane proteins play crucial roles in all organisms, where they serve as, such as membrane receptors, ion channels, GPCR (G protein–coupled receptors) and various kinds of transport proteins. Membrane receptors that embedded in the cell membranes, which can transmit signals between </a:t>
            </a:r>
            <a:r>
              <a:rPr lang="en-US" dirty="0" smtClean="0"/>
              <a:t>the  cell’s</a:t>
            </a:r>
            <a:r>
              <a:rPr lang="en-US" dirty="0"/>
              <a:t> internal and external environments. </a:t>
            </a:r>
            <a:endParaRPr lang="en-US" dirty="0" smtClean="0"/>
          </a:p>
          <a:p>
            <a:r>
              <a:rPr lang="en-US" dirty="0" smtClean="0"/>
              <a:t>Membrane </a:t>
            </a:r>
            <a:r>
              <a:rPr lang="en-US" dirty="0"/>
              <a:t>transport protein (or transporter) is a kind of membrane protein that involved in the movement of ions, small molecules, or macromolecules across a biological membrane. </a:t>
            </a:r>
            <a:endParaRPr lang="en-US" dirty="0" smtClean="0"/>
          </a:p>
          <a:p>
            <a:r>
              <a:rPr lang="en-US" dirty="0" smtClean="0"/>
              <a:t>Ion </a:t>
            </a:r>
            <a:r>
              <a:rPr lang="en-US" dirty="0"/>
              <a:t>channels are one of most important type of membrane transport proteins. The functions of ion channel include establishing a resting membrane potential, shaping action potentials and other electrical signals by gating the flow of ions across the cell membrane, controlling the flow of ions across secretory and epithelial cells, and regulating cell volume. </a:t>
            </a:r>
            <a:endParaRPr lang="en-US" dirty="0" smtClean="0"/>
          </a:p>
          <a:p>
            <a:r>
              <a:rPr lang="en-US" dirty="0" smtClean="0"/>
              <a:t>Some </a:t>
            </a:r>
            <a:r>
              <a:rPr lang="en-US" dirty="0"/>
              <a:t>enzymes are also membranes proteins, for example </a:t>
            </a:r>
            <a:r>
              <a:rPr lang="en-US" dirty="0" err="1"/>
              <a:t>oxidoreductase</a:t>
            </a:r>
            <a:r>
              <a:rPr lang="en-US" dirty="0"/>
              <a:t>, </a:t>
            </a:r>
            <a:r>
              <a:rPr lang="en-US" dirty="0" err="1"/>
              <a:t>transferase</a:t>
            </a:r>
            <a:r>
              <a:rPr lang="en-US" dirty="0"/>
              <a:t> or hydrolase. Cell adhesion molecules that located on the cell surface involved in binding with other cells or with the extracellular matrix (ECM), allow cells to identify each other and interact</a:t>
            </a:r>
            <a:r>
              <a:rPr lang="en-US" dirty="0" smtClean="0"/>
              <a:t>.</a:t>
            </a:r>
          </a:p>
          <a:p>
            <a:r>
              <a:rPr lang="en-US" dirty="0" smtClean="0"/>
              <a:t> </a:t>
            </a:r>
            <a:r>
              <a:rPr lang="en-US" dirty="0"/>
              <a:t>For example, proteins including </a:t>
            </a:r>
            <a:r>
              <a:rPr lang="en-US" dirty="0" err="1"/>
              <a:t>Ig</a:t>
            </a:r>
            <a:r>
              <a:rPr lang="en-US" dirty="0"/>
              <a:t> (</a:t>
            </a:r>
            <a:r>
              <a:rPr lang="en-US" b="1" dirty="0">
                <a:hlinkClick r:id="rId2"/>
              </a:rPr>
              <a:t>immunoglobulin</a:t>
            </a:r>
            <a:r>
              <a:rPr lang="en-US" dirty="0"/>
              <a:t>) superfamily involved in immune response. </a:t>
            </a:r>
            <a:r>
              <a:rPr lang="en-US" dirty="0">
                <a:hlinkClick r:id="rId3"/>
              </a:rPr>
              <a:t/>
            </a:r>
            <a:br>
              <a:rPr lang="en-US" dirty="0">
                <a:hlinkClick r:id="rId3"/>
              </a:rPr>
            </a:br>
            <a:endParaRPr lang="en-US" dirty="0"/>
          </a:p>
        </p:txBody>
      </p:sp>
    </p:spTree>
    <p:extLst>
      <p:ext uri="{BB962C8B-B14F-4D97-AF65-F5344CB8AC3E}">
        <p14:creationId xmlns:p14="http://schemas.microsoft.com/office/powerpoint/2010/main" val="549132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creative-biolabs.com/blog/wp-content/uploads/2017/08/membrane-protein-fun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09600"/>
            <a:ext cx="7388225" cy="5490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4498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TotalTime>
  <Words>813</Words>
  <Application>Microsoft Office PowerPoint</Application>
  <PresentationFormat>On-screen Show (4:3)</PresentationFormat>
  <Paragraphs>44</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Hema Pillai</dc:creator>
  <cp:lastModifiedBy>USER</cp:lastModifiedBy>
  <cp:revision>10</cp:revision>
  <dcterms:created xsi:type="dcterms:W3CDTF">2006-08-16T00:00:00Z</dcterms:created>
  <dcterms:modified xsi:type="dcterms:W3CDTF">2020-09-02T09:27:52Z</dcterms:modified>
</cp:coreProperties>
</file>